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2" r:id="rId4"/>
    <p:sldId id="272" r:id="rId5"/>
    <p:sldId id="283" r:id="rId6"/>
    <p:sldId id="271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4" r:id="rId16"/>
    <p:sldId id="266" r:id="rId17"/>
    <p:sldId id="267" r:id="rId18"/>
    <p:sldId id="268" r:id="rId19"/>
    <p:sldId id="269" r:id="rId20"/>
    <p:sldId id="270" r:id="rId21"/>
    <p:sldId id="265" r:id="rId22"/>
  </p:sldIdLst>
  <p:sldSz cx="18288000" cy="10287000"/>
  <p:notesSz cx="6858000" cy="9144000"/>
  <p:embeddedFontLst>
    <p:embeddedFont>
      <p:font typeface="Josefin Sans" pitchFamily="2" charset="0"/>
      <p:regular r:id="rId24"/>
    </p:embeddedFont>
    <p:embeddedFont>
      <p:font typeface="Josefin Sans Bold" pitchFamily="2" charset="0"/>
      <p:regular r:id="rId25"/>
      <p:boldItalic r:id="rId26"/>
    </p:embeddedFont>
    <p:embeddedFont>
      <p:font typeface="Prata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3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532A0-CE3F-4CB8-8C62-318C44077ED5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03B4E-4EF7-44C4-A9BA-E61E7048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52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03B4E-4EF7-44C4-A9BA-E61E704889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6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C38E8-101D-9B48-1612-4701F46D9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FF38F5-CAE2-E3D6-C69B-AD0F5FBE0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9D673-5EAC-8B6B-F44E-116C43C4A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1087-96AC-5FA2-1586-EE11F8693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03B4E-4EF7-44C4-A9BA-E61E704889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23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946356" y="4506333"/>
            <a:ext cx="12395288" cy="1303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37"/>
              </a:lnSpc>
            </a:pPr>
            <a:r>
              <a:rPr lang="en-US" sz="8815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DATA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23164" y="3518200"/>
            <a:ext cx="8041672" cy="760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6"/>
              </a:lnSpc>
            </a:pPr>
            <a:r>
              <a:rPr lang="en-US" sz="4252" b="1" spc="637">
                <a:solidFill>
                  <a:srgbClr val="F4D314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E-COMPANY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A43FC-9397-236B-8402-9D8C2DFA5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E28461-7129-1319-B822-1277B190191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3979D34-E450-29E5-802B-395686C53083}"/>
              </a:ext>
            </a:extLst>
          </p:cNvPr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A7B6034-F7DF-99C9-6237-05480E3F0B4E}"/>
              </a:ext>
            </a:extLst>
          </p:cNvPr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CE7497-69A9-62D4-4DAE-E639C0AB3F21}"/>
              </a:ext>
            </a:extLst>
          </p:cNvPr>
          <p:cNvSpPr txBox="1"/>
          <p:nvPr/>
        </p:nvSpPr>
        <p:spPr>
          <a:xfrm>
            <a:off x="152400" y="0"/>
            <a:ext cx="1264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00" dirty="0">
                <a:solidFill>
                  <a:srgbClr val="F4D314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5</a:t>
            </a:r>
            <a:r>
              <a:rPr lang="en-US" sz="2800" kern="100" dirty="0">
                <a:solidFill>
                  <a:srgbClr val="F4D314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Customers ordered every year, and the Total sales (Loyal Customers)</a:t>
            </a:r>
            <a:endParaRPr lang="en-US" sz="2800" dirty="0">
              <a:solidFill>
                <a:srgbClr val="F4D314"/>
              </a:solidFill>
            </a:endParaRPr>
          </a:p>
        </p:txBody>
      </p:sp>
      <p:pic>
        <p:nvPicPr>
          <p:cNvPr id="6" name="Picture 5" descr="A computer screen with text boxes&#10;&#10;AI-generated content may be incorrect.">
            <a:extLst>
              <a:ext uri="{FF2B5EF4-FFF2-40B4-BE49-F238E27FC236}">
                <a16:creationId xmlns:a16="http://schemas.microsoft.com/office/drawing/2014/main" id="{F721B38D-14AC-E041-043D-4D4D93F85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4" r="50000" b="10372"/>
          <a:stretch/>
        </p:blipFill>
        <p:spPr>
          <a:xfrm>
            <a:off x="-26352" y="740040"/>
            <a:ext cx="11227752" cy="93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0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DDBF7-0C08-8194-1716-AE61608B2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4DDA653-B63A-CD7D-8840-9267450C234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6219F51-EE40-B031-7F97-E2D9101C4F11}"/>
              </a:ext>
            </a:extLst>
          </p:cNvPr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5EF318F-1B80-4480-6854-084FA4905175}"/>
              </a:ext>
            </a:extLst>
          </p:cNvPr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961DC-9D38-1E84-4FCC-4C1AFB2537F7}"/>
              </a:ext>
            </a:extLst>
          </p:cNvPr>
          <p:cNvSpPr txBox="1"/>
          <p:nvPr/>
        </p:nvSpPr>
        <p:spPr>
          <a:xfrm>
            <a:off x="152400" y="0"/>
            <a:ext cx="1264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00" dirty="0">
                <a:solidFill>
                  <a:srgbClr val="F4D314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6- </a:t>
            </a:r>
            <a:r>
              <a:rPr lang="en-US" sz="2800" kern="100" dirty="0">
                <a:solidFill>
                  <a:srgbClr val="F4D314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</a:t>
            </a:r>
            <a:r>
              <a:rPr lang="en-US" sz="2800" kern="100" dirty="0">
                <a:solidFill>
                  <a:srgbClr val="F4D314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um of Quantity sold for every Item</a:t>
            </a:r>
          </a:p>
          <a:p>
            <a:r>
              <a:rPr lang="en-US" sz="2800" kern="100" dirty="0">
                <a:solidFill>
                  <a:srgbClr val="F4D314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7- Transaction type &amp; Number of orders &amp; Total Sales</a:t>
            </a:r>
            <a:endParaRPr lang="en-US" sz="2800" dirty="0">
              <a:solidFill>
                <a:srgbClr val="F4D314"/>
              </a:solidFill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5EF530-2BC6-3245-FE5E-2C200A527E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63266" b="11671"/>
          <a:stretch/>
        </p:blipFill>
        <p:spPr>
          <a:xfrm>
            <a:off x="-30480" y="1866900"/>
            <a:ext cx="7533564" cy="841248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3E8C8E-2F8C-1ACE-5907-834156542F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349" r="43413" b="39540"/>
          <a:stretch/>
        </p:blipFill>
        <p:spPr>
          <a:xfrm>
            <a:off x="7533564" y="1866900"/>
            <a:ext cx="10754436" cy="84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04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4F8B0-F7AF-8D60-B104-22F1A7E73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374243-5197-A1B1-B3BD-4E92545D69A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FA0317A-46EE-5B4E-059C-447A2F3FD51F}"/>
              </a:ext>
            </a:extLst>
          </p:cNvPr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653585A-EDA3-91ED-2F5E-977A5BEBF6CA}"/>
              </a:ext>
            </a:extLst>
          </p:cNvPr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726CD5-3E24-1BD0-C7D7-1B9865720DBB}"/>
              </a:ext>
            </a:extLst>
          </p:cNvPr>
          <p:cNvSpPr txBox="1"/>
          <p:nvPr/>
        </p:nvSpPr>
        <p:spPr>
          <a:xfrm>
            <a:off x="152400" y="0"/>
            <a:ext cx="1264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00" dirty="0">
                <a:solidFill>
                  <a:srgbClr val="F4D314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8- Number of customers and total sales for every Region  </a:t>
            </a:r>
            <a:endParaRPr lang="en-US" sz="2800" dirty="0">
              <a:solidFill>
                <a:srgbClr val="F4D314"/>
              </a:solidFill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B81D74-0329-F37B-FE9F-0758B0CDEE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t="16245" r="32777" b="34775"/>
          <a:stretch/>
        </p:blipFill>
        <p:spPr>
          <a:xfrm>
            <a:off x="0" y="2781300"/>
            <a:ext cx="18313908" cy="750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86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8E3BB-0A0D-C737-DE07-AC9E92179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54709E7-A065-CD06-8C8B-96A9B5308FC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F1414A1-C7E9-9B06-C97E-277A50096592}"/>
              </a:ext>
            </a:extLst>
          </p:cNvPr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851C395-2D45-3117-E480-CFA369BC89EB}"/>
              </a:ext>
            </a:extLst>
          </p:cNvPr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5D464-47A1-0DBD-2415-DAA1DB740623}"/>
              </a:ext>
            </a:extLst>
          </p:cNvPr>
          <p:cNvSpPr txBox="1"/>
          <p:nvPr/>
        </p:nvSpPr>
        <p:spPr>
          <a:xfrm>
            <a:off x="152400" y="0"/>
            <a:ext cx="1264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00" dirty="0">
                <a:solidFill>
                  <a:srgbClr val="F4D314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9 </a:t>
            </a:r>
            <a:r>
              <a:rPr lang="en-US" sz="2800" kern="100" dirty="0">
                <a:solidFill>
                  <a:srgbClr val="F4D314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Total sales by supplier</a:t>
            </a:r>
          </a:p>
          <a:p>
            <a:r>
              <a:rPr lang="en-US" sz="2800" kern="100" dirty="0">
                <a:solidFill>
                  <a:srgbClr val="F4D314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10- Total number of sales by supplier</a:t>
            </a:r>
          </a:p>
          <a:p>
            <a:endParaRPr lang="en-US" sz="2800" dirty="0">
              <a:solidFill>
                <a:srgbClr val="F4D314"/>
              </a:solidFill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EE67E0-AEB5-F3CD-4F3A-3C066D73C8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2" t="19254" r="36715" b="23698"/>
          <a:stretch/>
        </p:blipFill>
        <p:spPr>
          <a:xfrm>
            <a:off x="-13176" y="1309907"/>
            <a:ext cx="9939471" cy="8993503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01948B-1C96-7018-0062-79A59A01D9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309907"/>
            <a:ext cx="8318976" cy="899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5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EF7E2-2C34-13E8-526B-26F6B2F70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E4EC402-37B7-E9BE-58BE-95C43936632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C9F31B5-601E-9D16-D526-C49E34E9DCEF}"/>
              </a:ext>
            </a:extLst>
          </p:cNvPr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A531B7F-9A06-4690-1EA3-F39451A2B0E6}"/>
              </a:ext>
            </a:extLst>
          </p:cNvPr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38750-8F6C-5B21-3C51-158346CCBFD7}"/>
              </a:ext>
            </a:extLst>
          </p:cNvPr>
          <p:cNvSpPr txBox="1"/>
          <p:nvPr/>
        </p:nvSpPr>
        <p:spPr>
          <a:xfrm>
            <a:off x="152400" y="0"/>
            <a:ext cx="1264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00" dirty="0">
                <a:solidFill>
                  <a:srgbClr val="F4D314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</a:t>
            </a:r>
            <a:r>
              <a:rPr lang="en-US" sz="2800" kern="100" dirty="0">
                <a:solidFill>
                  <a:srgbClr val="F4D314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</a:t>
            </a:r>
            <a:r>
              <a:rPr lang="en-US" sz="2800" kern="100" dirty="0">
                <a:solidFill>
                  <a:srgbClr val="F4D314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</a:t>
            </a:r>
            <a:r>
              <a:rPr lang="en-US" sz="2800" kern="100" dirty="0">
                <a:solidFill>
                  <a:srgbClr val="F4D314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op supplier with total sales sort by item description</a:t>
            </a:r>
            <a:endParaRPr lang="en-US" sz="2800" dirty="0">
              <a:solidFill>
                <a:srgbClr val="F4D314"/>
              </a:solidFill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2569B2-19A9-2557-11D6-C2692D29FC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7" r="11930" b="8315"/>
          <a:stretch/>
        </p:blipFill>
        <p:spPr>
          <a:xfrm>
            <a:off x="4128" y="1373612"/>
            <a:ext cx="18283872" cy="891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84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3FBFE-8FB0-4CCC-9104-A31C65A94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8B1869-7C0B-E5B6-16C2-5EA84F17335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0731" b="-707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62CA1B2-42B1-57B6-56E7-7B350CF83A75}"/>
              </a:ext>
            </a:extLst>
          </p:cNvPr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900FB22-6D67-57DE-AA31-E0DFD9CB2586}"/>
              </a:ext>
            </a:extLst>
          </p:cNvPr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D06E15A-D079-2E1B-FB61-FE967690CE2F}"/>
              </a:ext>
            </a:extLst>
          </p:cNvPr>
          <p:cNvSpPr txBox="1"/>
          <p:nvPr/>
        </p:nvSpPr>
        <p:spPr>
          <a:xfrm>
            <a:off x="9716277" y="3546773"/>
            <a:ext cx="2132106" cy="26241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8514"/>
              </a:lnSpc>
            </a:pPr>
            <a:r>
              <a:rPr lang="en-US" sz="5871" b="1" dirty="0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1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920B425-FBA6-76F0-E837-6F5C2BB06BD9}"/>
              </a:ext>
            </a:extLst>
          </p:cNvPr>
          <p:cNvSpPr txBox="1"/>
          <p:nvPr/>
        </p:nvSpPr>
        <p:spPr>
          <a:xfrm>
            <a:off x="5884149" y="3546773"/>
            <a:ext cx="2132106" cy="26241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8514"/>
              </a:lnSpc>
            </a:pPr>
            <a:endParaRPr lang="en-US" sz="5871" b="1" dirty="0">
              <a:solidFill>
                <a:srgbClr val="FFFFFF"/>
              </a:solidFill>
              <a:latin typeface="Josefin Sans Bold"/>
              <a:ea typeface="Josefin Sans Bold"/>
              <a:cs typeface="Josefin Sans Bold"/>
              <a:sym typeface="Josefin Sans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B398F22-ADF3-6191-4EBC-5F1EDF39631D}"/>
              </a:ext>
            </a:extLst>
          </p:cNvPr>
          <p:cNvSpPr txBox="1"/>
          <p:nvPr/>
        </p:nvSpPr>
        <p:spPr>
          <a:xfrm>
            <a:off x="6687707" y="4749161"/>
            <a:ext cx="4357118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45"/>
              </a:lnSpc>
            </a:pPr>
            <a:r>
              <a:rPr lang="en-US" sz="6000" dirty="0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345080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D2951-4359-069D-D928-A8590FAD6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54F7B0B-C945-332C-75FB-033BD63F205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B057147-32BA-589A-F5C5-72A373A42304}"/>
              </a:ext>
            </a:extLst>
          </p:cNvPr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C158227-0078-D702-1C28-6918C09512A8}"/>
              </a:ext>
            </a:extLst>
          </p:cNvPr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C9A2A2-E5D7-F854-9FC7-A539F75E58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" y="-11680"/>
            <a:ext cx="18267283" cy="1029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85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C5DF6-EE37-7446-6B03-E53E9FD32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C3FA35CD-9894-DB19-E5C4-FAB61274DDA1}"/>
              </a:ext>
            </a:extLst>
          </p:cNvPr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3AF3B6D-5BB9-508F-6652-E635257B4394}"/>
              </a:ext>
            </a:extLst>
          </p:cNvPr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A828E1-C6B4-ED3B-50A0-4822C887BC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630"/>
            <a:ext cx="18314352" cy="103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62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DB92C-C49D-B6FC-E5AB-B3B061E63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1E31F58-79AD-18A3-E21B-DA0F8D2E1B1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A2C70A-DF26-8C15-923D-8257F1748D17}"/>
              </a:ext>
            </a:extLst>
          </p:cNvPr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6B1ECC4-3D4B-4AAA-A5CF-5EE104CFE6DF}"/>
              </a:ext>
            </a:extLst>
          </p:cNvPr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4A9CA5-5A34-5329-C2FB-A43396E475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10"/>
            <a:ext cx="18285138" cy="102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72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3AE0C-BBF9-D958-149F-81111C530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CBD3E57B-0612-5F18-DEFC-FBE70FEFAA25}"/>
              </a:ext>
            </a:extLst>
          </p:cNvPr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2A09CCB-2992-AEF0-5A7D-EFC3A78B37AB}"/>
              </a:ext>
            </a:extLst>
          </p:cNvPr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6A99273-A604-3954-9D72-2BC4AB377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-1610"/>
            <a:ext cx="18285138" cy="102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55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60000">
            <a:off x="1781632" y="3682552"/>
            <a:ext cx="2624131" cy="26241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46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-66675"/>
              <a:ext cx="6604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369"/>
                </a:lnSpc>
              </a:pPr>
              <a:r>
                <a:rPr lang="en-US" sz="5772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105 M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70265" y="3792785"/>
            <a:ext cx="2624131" cy="26241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93A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514"/>
                </a:lnSpc>
              </a:pPr>
              <a:r>
                <a:rPr lang="en-US" sz="5871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1 M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638137" y="3792785"/>
            <a:ext cx="2624131" cy="26241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99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514"/>
                </a:lnSpc>
              </a:pPr>
              <a:r>
                <a:rPr lang="en-US" sz="5871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6 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302393" y="3792785"/>
            <a:ext cx="2624131" cy="262413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ABC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514"/>
                </a:lnSpc>
              </a:pPr>
              <a:r>
                <a:rPr lang="en-US" sz="5871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10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944488" y="2325425"/>
            <a:ext cx="8143757" cy="73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5"/>
              </a:lnSpc>
            </a:pPr>
            <a:r>
              <a:rPr lang="en-US" sz="5082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MAIN KPIS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80323" y="6738425"/>
            <a:ext cx="2675503" cy="401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701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Total Sales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40503" y="6738425"/>
            <a:ext cx="2675503" cy="401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701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Transaction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31804" y="6738425"/>
            <a:ext cx="3036798" cy="401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701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Quantity Sold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091983" y="6546070"/>
            <a:ext cx="3036798" cy="78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701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Number Of Suppliers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2DB95-304D-F8A4-01AD-9CE417935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7515268-F375-F5D9-BB81-CCA11A461C1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9F23C7B-D5F7-601F-D72B-E93E902823FC}"/>
              </a:ext>
            </a:extLst>
          </p:cNvPr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CEF6AB9-B74C-E0F7-49E1-37625EA2ED1D}"/>
              </a:ext>
            </a:extLst>
          </p:cNvPr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B3E4A7-9A66-20F7-AA00-1CE89D22C2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0"/>
            <a:ext cx="18314352" cy="1029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87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434811" y="4429112"/>
            <a:ext cx="11418378" cy="147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04"/>
              </a:lnSpc>
            </a:pPr>
            <a:r>
              <a:rPr lang="en-US" sz="10003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69917" y="6201611"/>
            <a:ext cx="7948165" cy="477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4"/>
              </a:lnSpc>
            </a:pPr>
            <a:r>
              <a:rPr lang="en-US" sz="2693" spc="1098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FOR YOUR ATTENTION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81155" y="3459065"/>
            <a:ext cx="9125689" cy="595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350" b="1" spc="502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WE WANT TO SAY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14E3A-3E0C-2435-34C6-F2BB361CC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46B1D89-90A6-CD20-A977-F15CC2C8EA9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F64C8C2-297E-F75F-28F9-B3C763C37DAA}"/>
              </a:ext>
            </a:extLst>
          </p:cNvPr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3F26077-E83C-F2AC-8E17-C942D882C166}"/>
              </a:ext>
            </a:extLst>
          </p:cNvPr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90147DB-5F9D-2286-B2CF-D3C812A49EFC}"/>
              </a:ext>
            </a:extLst>
          </p:cNvPr>
          <p:cNvSpPr txBox="1"/>
          <p:nvPr/>
        </p:nvSpPr>
        <p:spPr>
          <a:xfrm>
            <a:off x="9716277" y="3546773"/>
            <a:ext cx="2132106" cy="26241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8514"/>
              </a:lnSpc>
            </a:pPr>
            <a:r>
              <a:rPr lang="en-US" sz="5871" b="1" dirty="0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1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6147DF6-0F2E-81A1-8D42-42CB57D071AF}"/>
              </a:ext>
            </a:extLst>
          </p:cNvPr>
          <p:cNvSpPr txBox="1"/>
          <p:nvPr/>
        </p:nvSpPr>
        <p:spPr>
          <a:xfrm>
            <a:off x="5884149" y="3546773"/>
            <a:ext cx="2132106" cy="26241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8514"/>
              </a:lnSpc>
            </a:pPr>
            <a:endParaRPr lang="en-US" sz="5871" b="1" dirty="0">
              <a:solidFill>
                <a:srgbClr val="FFFFFF"/>
              </a:solidFill>
              <a:latin typeface="Josefin Sans Bold"/>
              <a:ea typeface="Josefin Sans Bold"/>
              <a:cs typeface="Josefin Sans Bold"/>
              <a:sym typeface="Josefin Sans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E62903D-8D9E-3E4E-1BC3-C24A6B9C7FC7}"/>
              </a:ext>
            </a:extLst>
          </p:cNvPr>
          <p:cNvSpPr txBox="1"/>
          <p:nvPr/>
        </p:nvSpPr>
        <p:spPr>
          <a:xfrm>
            <a:off x="436550" y="2402707"/>
            <a:ext cx="8143757" cy="753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5"/>
              </a:lnSpc>
            </a:pPr>
            <a:r>
              <a:rPr lang="en-US" sz="5082" dirty="0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Main Tables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853662-98E2-F492-E22F-4020C394CB5D}"/>
              </a:ext>
            </a:extLst>
          </p:cNvPr>
          <p:cNvSpPr txBox="1"/>
          <p:nvPr/>
        </p:nvSpPr>
        <p:spPr>
          <a:xfrm>
            <a:off x="873100" y="3546773"/>
            <a:ext cx="123095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Customer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Fact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Transaction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241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A064C-BC66-566E-59B3-A61186DBA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EDFAFE6-257D-61BA-D945-A9C2E6EA80D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0F0B7B6-798A-ADF4-6FFC-4EA01FCDB346}"/>
              </a:ext>
            </a:extLst>
          </p:cNvPr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54F8024-C181-0D09-CB0F-7D5918E1E0B9}"/>
              </a:ext>
            </a:extLst>
          </p:cNvPr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3A01E6A-7DF9-9B6D-F371-BB9FB3CD5AE3}"/>
              </a:ext>
            </a:extLst>
          </p:cNvPr>
          <p:cNvSpPr txBox="1"/>
          <p:nvPr/>
        </p:nvSpPr>
        <p:spPr>
          <a:xfrm>
            <a:off x="454861" y="393982"/>
            <a:ext cx="5488740" cy="595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350" b="1" spc="502" dirty="0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Data Cleaning</a:t>
            </a:r>
          </a:p>
        </p:txBody>
      </p:sp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04DE12E-F4BD-783C-02EA-FEBB0542B7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00"/>
            <a:ext cx="5772956" cy="8724900"/>
          </a:xfrm>
          <a:prstGeom prst="rect">
            <a:avLst/>
          </a:prstGeom>
        </p:spPr>
      </p:pic>
      <p:pic>
        <p:nvPicPr>
          <p:cNvPr id="15" name="Picture 1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4540408-9213-4984-0FCC-C1061EF7CF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1485901"/>
            <a:ext cx="12370752" cy="880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73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603E0-62E1-BA4F-E160-AE5378CF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92F5CC-9B94-0A5D-479E-74B8167AB9D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0731" b="-707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67050E0-A86D-0619-A17D-08A047A78ED7}"/>
              </a:ext>
            </a:extLst>
          </p:cNvPr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DF26F99-A4F0-30D5-48EF-A6D29852ACF6}"/>
              </a:ext>
            </a:extLst>
          </p:cNvPr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81225B6-0DA1-DA46-A81C-2A4A18D10B54}"/>
              </a:ext>
            </a:extLst>
          </p:cNvPr>
          <p:cNvSpPr txBox="1"/>
          <p:nvPr/>
        </p:nvSpPr>
        <p:spPr>
          <a:xfrm>
            <a:off x="9716277" y="3546773"/>
            <a:ext cx="2132106" cy="26241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8514"/>
              </a:lnSpc>
            </a:pPr>
            <a:r>
              <a:rPr lang="en-US" sz="5871" b="1" dirty="0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1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3D348FB-FE13-14B4-B43E-2218E90ECEF9}"/>
              </a:ext>
            </a:extLst>
          </p:cNvPr>
          <p:cNvSpPr txBox="1"/>
          <p:nvPr/>
        </p:nvSpPr>
        <p:spPr>
          <a:xfrm>
            <a:off x="5884149" y="3546773"/>
            <a:ext cx="2132106" cy="26241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8514"/>
              </a:lnSpc>
            </a:pPr>
            <a:endParaRPr lang="en-US" sz="5871" b="1" dirty="0">
              <a:solidFill>
                <a:srgbClr val="FFFFFF"/>
              </a:solidFill>
              <a:latin typeface="Josefin Sans Bold"/>
              <a:ea typeface="Josefin Sans Bold"/>
              <a:cs typeface="Josefin Sans Bold"/>
              <a:sym typeface="Josefin Sans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88CA5A0-C4A8-C27C-8855-CFD2FEF32A68}"/>
              </a:ext>
            </a:extLst>
          </p:cNvPr>
          <p:cNvSpPr txBox="1"/>
          <p:nvPr/>
        </p:nvSpPr>
        <p:spPr>
          <a:xfrm>
            <a:off x="5914629" y="3695700"/>
            <a:ext cx="5667771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45"/>
              </a:lnSpc>
            </a:pPr>
            <a:r>
              <a:rPr lang="en-US" sz="6000" dirty="0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Project Details</a:t>
            </a:r>
          </a:p>
        </p:txBody>
      </p:sp>
    </p:spTree>
    <p:extLst>
      <p:ext uri="{BB962C8B-B14F-4D97-AF65-F5344CB8AC3E}">
        <p14:creationId xmlns:p14="http://schemas.microsoft.com/office/powerpoint/2010/main" val="3695694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F8733-265B-7A08-45EF-6EEA797B5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C9363C3-BD1C-3D1F-1A3A-08245FBFE58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72DA728-D019-57B6-E684-5BE4B21FBDEE}"/>
              </a:ext>
            </a:extLst>
          </p:cNvPr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B69FC81-112B-8C21-F052-261CEE51DDFC}"/>
              </a:ext>
            </a:extLst>
          </p:cNvPr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B040B3-C877-04B6-2BFA-7592FDD754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t="15462" r="50860" b="35353"/>
          <a:stretch/>
        </p:blipFill>
        <p:spPr>
          <a:xfrm>
            <a:off x="0" y="2024581"/>
            <a:ext cx="8367158" cy="8224320"/>
          </a:xfrm>
          <a:prstGeom prst="rect">
            <a:avLst/>
          </a:prstGeom>
        </p:spPr>
      </p:pic>
      <p:pic>
        <p:nvPicPr>
          <p:cNvPr id="10" name="Picture 9" descr="A computer screen with a white box&#10;&#10;AI-generated content may be incorrect.">
            <a:extLst>
              <a:ext uri="{FF2B5EF4-FFF2-40B4-BE49-F238E27FC236}">
                <a16:creationId xmlns:a16="http://schemas.microsoft.com/office/drawing/2014/main" id="{3F36C5FD-0329-6417-E094-5418D09155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14693" r="41411" b="35252"/>
          <a:stretch/>
        </p:blipFill>
        <p:spPr>
          <a:xfrm>
            <a:off x="8274433" y="1986482"/>
            <a:ext cx="10013568" cy="82358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8433C3-83A5-0A93-D2DA-431BE7B57E08}"/>
              </a:ext>
            </a:extLst>
          </p:cNvPr>
          <p:cNvSpPr txBox="1"/>
          <p:nvPr/>
        </p:nvSpPr>
        <p:spPr>
          <a:xfrm>
            <a:off x="436550" y="75068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4D314"/>
                </a:solidFill>
              </a:rPr>
              <a:t>1- What is the Total Quantity and Sales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341648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5F89A-3BAF-671B-E470-88BF97426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4E9F20B-6037-FA92-51C6-C3FE48CA1DB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BBACF26-7AD1-286D-2046-A57D4FCA155B}"/>
              </a:ext>
            </a:extLst>
          </p:cNvPr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55DBD3A-3CC0-CEA4-0808-643133D25C6B}"/>
              </a:ext>
            </a:extLst>
          </p:cNvPr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D0F2F-A6B4-C081-FBB1-6BBD7AB430D3}"/>
              </a:ext>
            </a:extLst>
          </p:cNvPr>
          <p:cNvSpPr txBox="1"/>
          <p:nvPr/>
        </p:nvSpPr>
        <p:spPr>
          <a:xfrm>
            <a:off x="152400" y="0"/>
            <a:ext cx="1264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00" dirty="0">
                <a:solidFill>
                  <a:srgbClr val="F4D314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2800" kern="100" dirty="0">
                <a:solidFill>
                  <a:srgbClr val="F4D314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-Sum &amp;Total  Number of orders from every customer </a:t>
            </a:r>
          </a:p>
          <a:p>
            <a:endParaRPr lang="en-US" sz="2800" dirty="0">
              <a:solidFill>
                <a:srgbClr val="F4D314"/>
              </a:solidFill>
            </a:endParaRPr>
          </a:p>
        </p:txBody>
      </p:sp>
      <p:pic>
        <p:nvPicPr>
          <p:cNvPr id="10" name="Picture 9" descr="A computer screen with a message&#10;&#10;AI-generated content may be incorrect.">
            <a:extLst>
              <a:ext uri="{FF2B5EF4-FFF2-40B4-BE49-F238E27FC236}">
                <a16:creationId xmlns:a16="http://schemas.microsoft.com/office/drawing/2014/main" id="{0971363E-5A2A-6714-438D-6C3FFF2472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901" r="34470" b="9119"/>
          <a:stretch/>
        </p:blipFill>
        <p:spPr>
          <a:xfrm>
            <a:off x="-1" y="1264185"/>
            <a:ext cx="14401801" cy="90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45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B3C61-74AB-112F-2253-12AF469FF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A7885A8-7A3D-9AC4-3007-2821A944300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4CEDF1E-44A1-A4F7-5113-137A7594F565}"/>
              </a:ext>
            </a:extLst>
          </p:cNvPr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C23B0D5-0EB7-6A4A-C96F-720CF4395A95}"/>
              </a:ext>
            </a:extLst>
          </p:cNvPr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F5A97-D8AA-5DCC-B278-A0A8DD241A1C}"/>
              </a:ext>
            </a:extLst>
          </p:cNvPr>
          <p:cNvSpPr txBox="1"/>
          <p:nvPr/>
        </p:nvSpPr>
        <p:spPr>
          <a:xfrm>
            <a:off x="152400" y="0"/>
            <a:ext cx="1264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00" dirty="0">
                <a:solidFill>
                  <a:srgbClr val="F4D314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r>
              <a:rPr lang="en-US" sz="2800" kern="100" dirty="0">
                <a:solidFill>
                  <a:srgbClr val="F4D314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-Number of customers by year</a:t>
            </a:r>
          </a:p>
          <a:p>
            <a:endParaRPr lang="en-US" sz="2800" dirty="0">
              <a:solidFill>
                <a:srgbClr val="F4D314"/>
              </a:solidFill>
            </a:endParaRPr>
          </a:p>
        </p:txBody>
      </p:sp>
      <p:pic>
        <p:nvPicPr>
          <p:cNvPr id="6" name="Picture 5" descr="A computer screen with a message&#10;&#10;AI-generated content may be incorrect.">
            <a:extLst>
              <a:ext uri="{FF2B5EF4-FFF2-40B4-BE49-F238E27FC236}">
                <a16:creationId xmlns:a16="http://schemas.microsoft.com/office/drawing/2014/main" id="{0AEFC902-C2E2-A033-88A3-6FA03C4563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8" r="39050" b="25308"/>
          <a:stretch/>
        </p:blipFill>
        <p:spPr>
          <a:xfrm>
            <a:off x="0" y="1485900"/>
            <a:ext cx="15948660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32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4A17-97A4-C0B0-E37E-6CCF16288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87DD84-8798-C69A-1A3A-9A1F4E8CBCC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6FD1549-4389-FC63-DDF8-A671E91F8378}"/>
              </a:ext>
            </a:extLst>
          </p:cNvPr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6309F6D-C0DD-6C23-019F-C08273D7B7A2}"/>
              </a:ext>
            </a:extLst>
          </p:cNvPr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7AA60-FEE7-FD2F-9319-2D8F2AAFA656}"/>
              </a:ext>
            </a:extLst>
          </p:cNvPr>
          <p:cNvSpPr txBox="1"/>
          <p:nvPr/>
        </p:nvSpPr>
        <p:spPr>
          <a:xfrm>
            <a:off x="152400" y="0"/>
            <a:ext cx="1264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00" dirty="0">
                <a:solidFill>
                  <a:srgbClr val="F4D314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4 -Customers ordered more than 20 order last 3 years and the total price</a:t>
            </a:r>
            <a:endParaRPr lang="en-US" sz="2800" dirty="0">
              <a:solidFill>
                <a:srgbClr val="F4D314"/>
              </a:solidFill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43423C-65E2-18AF-820B-FD46C3693D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62" r="33023" b="10422"/>
          <a:stretch/>
        </p:blipFill>
        <p:spPr>
          <a:xfrm>
            <a:off x="-11112" y="876300"/>
            <a:ext cx="15057120" cy="941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64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153</Words>
  <Application>Microsoft Office PowerPoint</Application>
  <PresentationFormat>Custom</PresentationFormat>
  <Paragraphs>40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Josefin Sans</vt:lpstr>
      <vt:lpstr>Arial</vt:lpstr>
      <vt:lpstr>Prata</vt:lpstr>
      <vt:lpstr>Calibri</vt:lpstr>
      <vt:lpstr>Josefin Sans Bold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Modern Data Analysis Presentation</dc:title>
  <cp:lastModifiedBy>Mahmoud Ali Mahmoud Mohamed Noaman</cp:lastModifiedBy>
  <cp:revision>4</cp:revision>
  <dcterms:created xsi:type="dcterms:W3CDTF">2006-08-16T00:00:00Z</dcterms:created>
  <dcterms:modified xsi:type="dcterms:W3CDTF">2025-05-26T22:04:42Z</dcterms:modified>
  <dc:identifier>DAGoMzqdKS0</dc:identifier>
</cp:coreProperties>
</file>